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oboto"/>
      <p:regular r:id="rId19"/>
      <p:bold r:id="rId20"/>
      <p:italic r:id="rId21"/>
      <p:boldItalic r:id="rId22"/>
    </p:embeddedFont>
    <p:embeddedFont>
      <p:font typeface="Merriweather"/>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1A0816F-ABE0-4F99-AF30-C8E9DE32E818}">
  <a:tblStyle styleId="{D1A0816F-ABE0-4F99-AF30-C8E9DE32E81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erriweather-bold.fntdata"/><Relationship Id="rId23" Type="http://schemas.openxmlformats.org/officeDocument/2006/relationships/font" Target="fonts/Merriweather-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erriweather-boldItalic.fntdata"/><Relationship Id="rId25" Type="http://schemas.openxmlformats.org/officeDocument/2006/relationships/font" Target="fonts/Merriweather-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oboto-regular.fntdata"/><Relationship Id="rId18" Type="http://schemas.openxmlformats.org/officeDocument/2006/relationships/slide" Target="slides/slide1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83ccb3da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83ccb3da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2000"/>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Company Name</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(Add your company tagline)</a:t>
            </a:r>
            <a:br>
              <a:rPr lang="en"/>
            </a:br>
            <a:br>
              <a:rPr lang="en"/>
            </a:br>
            <a:r>
              <a:rPr lang="en"/>
              <a:t>“A Green Planet Is A Clean Planet”</a:t>
            </a:r>
            <a:endParaRPr/>
          </a:p>
        </p:txBody>
      </p:sp>
      <p:sp>
        <p:nvSpPr>
          <p:cNvPr id="66" name="Google Shape;66;p13"/>
          <p:cNvSpPr/>
          <p:nvPr/>
        </p:nvSpPr>
        <p:spPr>
          <a:xfrm rot="-955001">
            <a:off x="-1836" y="2973320"/>
            <a:ext cx="10033572" cy="3394152"/>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69" name="Shape 169"/>
        <p:cNvGrpSpPr/>
        <p:nvPr/>
      </p:nvGrpSpPr>
      <p:grpSpPr>
        <a:xfrm>
          <a:off x="0" y="0"/>
          <a:ext cx="0" cy="0"/>
          <a:chOff x="0" y="0"/>
          <a:chExt cx="0" cy="0"/>
        </a:xfrm>
      </p:grpSpPr>
      <p:sp>
        <p:nvSpPr>
          <p:cNvPr id="170" name="Google Shape;170;p22"/>
          <p:cNvSpPr txBox="1"/>
          <p:nvPr>
            <p:ph type="title"/>
          </p:nvPr>
        </p:nvSpPr>
        <p:spPr>
          <a:xfrm>
            <a:off x="311675" y="798600"/>
            <a:ext cx="6247800" cy="3546300"/>
          </a:xfrm>
          <a:prstGeom prst="rect">
            <a:avLst/>
          </a:prstGeom>
          <a:solidFill>
            <a:schemeClr val="lt1"/>
          </a:solidFill>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accent4"/>
                </a:solidFill>
              </a:rPr>
              <a:t>Explain relevant</a:t>
            </a:r>
            <a:r>
              <a:rPr lang="en">
                <a:solidFill>
                  <a:schemeClr val="accent4"/>
                </a:solidFill>
              </a:rPr>
              <a:t> supporting tech:</a:t>
            </a:r>
            <a:endParaRPr>
              <a:solidFill>
                <a:schemeClr val="accent4"/>
              </a:solidFill>
            </a:endParaRPr>
          </a:p>
          <a:p>
            <a:pPr indent="0" lvl="0" marL="0" rtl="0" algn="l">
              <a:spcBef>
                <a:spcPts val="0"/>
              </a:spcBef>
              <a:spcAft>
                <a:spcPts val="0"/>
              </a:spcAft>
              <a:buNone/>
            </a:pPr>
            <a:r>
              <a:rPr lang="en">
                <a:solidFill>
                  <a:schemeClr val="accent2"/>
                </a:solidFill>
              </a:rPr>
              <a:t>THIS + THAT</a:t>
            </a:r>
            <a:endParaRPr>
              <a:solidFill>
                <a:schemeClr val="accen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3"/>
          <p:cNvSpPr/>
          <p:nvPr/>
        </p:nvSpPr>
        <p:spPr>
          <a:xfrm>
            <a:off x="-282000" y="-25"/>
            <a:ext cx="43149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6" name="Google Shape;176;p23"/>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800"/>
              <a:t>Revenue model</a:t>
            </a:r>
            <a:endParaRPr sz="2800"/>
          </a:p>
        </p:txBody>
      </p:sp>
      <p:sp>
        <p:nvSpPr>
          <p:cNvPr id="177" name="Google Shape;177;p23"/>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EFEFEF"/>
                </a:solidFill>
              </a:rPr>
              <a:t>What will it cost you to operate?</a:t>
            </a:r>
            <a:endParaRPr sz="1600">
              <a:solidFill>
                <a:srgbClr val="EFEFEF"/>
              </a:solidFill>
            </a:endParaRPr>
          </a:p>
          <a:p>
            <a:pPr indent="0" lvl="0" marL="0" rtl="0" algn="l">
              <a:spcBef>
                <a:spcPts val="1200"/>
              </a:spcBef>
              <a:spcAft>
                <a:spcPts val="0"/>
              </a:spcAft>
              <a:buNone/>
            </a:pPr>
            <a:r>
              <a:rPr lang="en" sz="1600">
                <a:solidFill>
                  <a:srgbClr val="EFEFEF"/>
                </a:solidFill>
              </a:rPr>
              <a:t>How will you make money? </a:t>
            </a:r>
            <a:endParaRPr sz="1600">
              <a:solidFill>
                <a:srgbClr val="EFEFEF"/>
              </a:solidFill>
            </a:endParaRPr>
          </a:p>
          <a:p>
            <a:pPr indent="0" lvl="0" marL="0" rtl="0" algn="l">
              <a:spcBef>
                <a:spcPts val="1200"/>
              </a:spcBef>
              <a:spcAft>
                <a:spcPts val="1200"/>
              </a:spcAft>
              <a:buNone/>
            </a:pPr>
            <a:r>
              <a:rPr lang="en" sz="1600">
                <a:solidFill>
                  <a:srgbClr val="EFEFEF"/>
                </a:solidFill>
              </a:rPr>
              <a:t>Where will your money go?</a:t>
            </a:r>
            <a:endParaRPr sz="1600">
              <a:solidFill>
                <a:srgbClr val="EFEFEF"/>
              </a:solidFill>
            </a:endParaRPr>
          </a:p>
        </p:txBody>
      </p:sp>
      <p:sp>
        <p:nvSpPr>
          <p:cNvPr id="178" name="Google Shape;178;p23"/>
          <p:cNvSpPr txBox="1"/>
          <p:nvPr>
            <p:ph type="title"/>
          </p:nvPr>
        </p:nvSpPr>
        <p:spPr>
          <a:xfrm>
            <a:off x="4337500" y="514150"/>
            <a:ext cx="3753900" cy="962100"/>
          </a:xfrm>
          <a:prstGeom prst="rect">
            <a:avLst/>
          </a:prstGeom>
          <a:solidFill>
            <a:schemeClr val="accent3"/>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Consumer</a:t>
            </a:r>
            <a:endParaRPr/>
          </a:p>
        </p:txBody>
      </p:sp>
      <p:cxnSp>
        <p:nvCxnSpPr>
          <p:cNvPr id="179" name="Google Shape;179;p23"/>
          <p:cNvCxnSpPr>
            <a:stCxn id="178" idx="2"/>
            <a:endCxn id="180" idx="0"/>
          </p:cNvCxnSpPr>
          <p:nvPr/>
        </p:nvCxnSpPr>
        <p:spPr>
          <a:xfrm>
            <a:off x="6214450" y="1476250"/>
            <a:ext cx="0" cy="614400"/>
          </a:xfrm>
          <a:prstGeom prst="straightConnector1">
            <a:avLst/>
          </a:prstGeom>
          <a:noFill/>
          <a:ln cap="flat" cmpd="sng" w="9525">
            <a:solidFill>
              <a:schemeClr val="accent4"/>
            </a:solidFill>
            <a:prstDash val="solid"/>
            <a:round/>
            <a:headEnd len="med" w="med" type="none"/>
            <a:tailEnd len="med" w="med" type="none"/>
          </a:ln>
        </p:spPr>
      </p:cxnSp>
      <p:sp>
        <p:nvSpPr>
          <p:cNvPr id="180" name="Google Shape;180;p23"/>
          <p:cNvSpPr txBox="1"/>
          <p:nvPr>
            <p:ph type="title"/>
          </p:nvPr>
        </p:nvSpPr>
        <p:spPr>
          <a:xfrm>
            <a:off x="4337500" y="2090676"/>
            <a:ext cx="3753900" cy="962100"/>
          </a:xfrm>
          <a:prstGeom prst="rect">
            <a:avLst/>
          </a:prstGeom>
          <a:solidFill>
            <a:schemeClr val="accent2"/>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Venue</a:t>
            </a:r>
            <a:endParaRPr/>
          </a:p>
        </p:txBody>
      </p:sp>
      <p:cxnSp>
        <p:nvCxnSpPr>
          <p:cNvPr id="181" name="Google Shape;181;p23"/>
          <p:cNvCxnSpPr>
            <a:stCxn id="180" idx="2"/>
            <a:endCxn id="182" idx="0"/>
          </p:cNvCxnSpPr>
          <p:nvPr/>
        </p:nvCxnSpPr>
        <p:spPr>
          <a:xfrm>
            <a:off x="6214450" y="3052776"/>
            <a:ext cx="0" cy="614400"/>
          </a:xfrm>
          <a:prstGeom prst="straightConnector1">
            <a:avLst/>
          </a:prstGeom>
          <a:noFill/>
          <a:ln cap="flat" cmpd="sng" w="9525">
            <a:solidFill>
              <a:schemeClr val="accent4"/>
            </a:solidFill>
            <a:prstDash val="solid"/>
            <a:round/>
            <a:headEnd len="med" w="med" type="none"/>
            <a:tailEnd len="med" w="med" type="none"/>
          </a:ln>
        </p:spPr>
      </p:cxnSp>
      <p:sp>
        <p:nvSpPr>
          <p:cNvPr id="182" name="Google Shape;182;p23"/>
          <p:cNvSpPr txBox="1"/>
          <p:nvPr>
            <p:ph type="title"/>
          </p:nvPr>
        </p:nvSpPr>
        <p:spPr>
          <a:xfrm>
            <a:off x="4337501" y="3667157"/>
            <a:ext cx="3753900" cy="962100"/>
          </a:xfrm>
          <a:prstGeom prst="rect">
            <a:avLst/>
          </a:prstGeom>
          <a:solidFill>
            <a:schemeClr val="accent4"/>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Artist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86" name="Shape 186"/>
        <p:cNvGrpSpPr/>
        <p:nvPr/>
      </p:nvGrpSpPr>
      <p:grpSpPr>
        <a:xfrm>
          <a:off x="0" y="0"/>
          <a:ext cx="0" cy="0"/>
          <a:chOff x="0" y="0"/>
          <a:chExt cx="0" cy="0"/>
        </a:xfrm>
      </p:grpSpPr>
      <p:sp>
        <p:nvSpPr>
          <p:cNvPr id="187" name="Google Shape;187;p24"/>
          <p:cNvSpPr txBox="1"/>
          <p:nvPr>
            <p:ph type="title"/>
          </p:nvPr>
        </p:nvSpPr>
        <p:spPr>
          <a:xfrm>
            <a:off x="490250" y="488250"/>
            <a:ext cx="44391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3000">
                <a:solidFill>
                  <a:schemeClr val="lt1"/>
                </a:solidFill>
              </a:rPr>
              <a:t>Why now?</a:t>
            </a:r>
            <a:endParaRPr b="1" sz="3000">
              <a:solidFill>
                <a:schemeClr val="lt1"/>
              </a:solidFill>
            </a:endParaRPr>
          </a:p>
          <a:p>
            <a:pPr indent="0" lvl="0" marL="0" rtl="0" algn="l">
              <a:spcBef>
                <a:spcPts val="1000"/>
              </a:spcBef>
              <a:spcAft>
                <a:spcPts val="1000"/>
              </a:spcAft>
              <a:buNone/>
            </a:pPr>
            <a:r>
              <a:rPr lang="en" sz="3000">
                <a:solidFill>
                  <a:schemeClr val="accent2"/>
                </a:solidFill>
              </a:rPr>
              <a:t>This sound logic leads us to our best </a:t>
            </a:r>
            <a:r>
              <a:rPr i="1" lang="en" sz="3000">
                <a:solidFill>
                  <a:schemeClr val="accent2"/>
                </a:solidFill>
              </a:rPr>
              <a:t>educated</a:t>
            </a:r>
            <a:r>
              <a:rPr lang="en" sz="3000">
                <a:solidFill>
                  <a:schemeClr val="accent2"/>
                </a:solidFill>
              </a:rPr>
              <a:t> </a:t>
            </a:r>
            <a:r>
              <a:rPr i="1" lang="en" sz="3000">
                <a:solidFill>
                  <a:schemeClr val="accent2"/>
                </a:solidFill>
              </a:rPr>
              <a:t>guess</a:t>
            </a:r>
            <a:r>
              <a:rPr lang="en" sz="3000">
                <a:solidFill>
                  <a:schemeClr val="accent2"/>
                </a:solidFill>
              </a:rPr>
              <a:t> as to why this will work.</a:t>
            </a:r>
            <a:endParaRPr>
              <a:solidFill>
                <a:schemeClr val="accent2"/>
              </a:solidFill>
            </a:endParaRPr>
          </a:p>
        </p:txBody>
      </p:sp>
      <p:sp>
        <p:nvSpPr>
          <p:cNvPr id="188" name="Google Shape;188;p24"/>
          <p:cNvSpPr txBox="1"/>
          <p:nvPr/>
        </p:nvSpPr>
        <p:spPr>
          <a:xfrm>
            <a:off x="5877175" y="903600"/>
            <a:ext cx="328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p:nvPr/>
        </p:nvSpPr>
        <p:spPr>
          <a:xfrm>
            <a:off x="12550" y="12550"/>
            <a:ext cx="9131400" cy="14574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72" name="Google Shape;72;p1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Tell the story of your problem</a:t>
            </a:r>
            <a:endParaRPr/>
          </a:p>
        </p:txBody>
      </p:sp>
      <p:sp>
        <p:nvSpPr>
          <p:cNvPr id="73" name="Google Shape;73;p14"/>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Speak to the burning points of this</a:t>
            </a:r>
            <a:r>
              <a:rPr lang="en" sz="1800"/>
              <a:t> problem for your audience. Why can’t this go on?</a:t>
            </a:r>
            <a:endParaRPr sz="1800"/>
          </a:p>
          <a:p>
            <a:pPr indent="0" lvl="0" marL="0" rtl="0" algn="l">
              <a:spcBef>
                <a:spcPts val="1200"/>
              </a:spcBef>
              <a:spcAft>
                <a:spcPts val="0"/>
              </a:spcAft>
              <a:buNone/>
            </a:pPr>
            <a:r>
              <a:rPr lang="en" sz="1800"/>
              <a:t>Find a way to quantify the problem. How many people does this impact? What is it costing them today? Connect it to your audience.</a:t>
            </a:r>
            <a:endParaRPr sz="1800"/>
          </a:p>
          <a:p>
            <a:pPr indent="0" lvl="0" marL="0" rtl="0" algn="l">
              <a:spcBef>
                <a:spcPts val="1200"/>
              </a:spcBef>
              <a:spcAft>
                <a:spcPts val="1200"/>
              </a:spcAft>
              <a:buNone/>
            </a:pPr>
            <a:r>
              <a:t/>
            </a:r>
            <a:endParaRPr sz="1800"/>
          </a:p>
        </p:txBody>
      </p:sp>
      <p:graphicFrame>
        <p:nvGraphicFramePr>
          <p:cNvPr id="74" name="Google Shape;74;p14"/>
          <p:cNvGraphicFramePr/>
          <p:nvPr/>
        </p:nvGraphicFramePr>
        <p:xfrm>
          <a:off x="5071481" y="4552231"/>
          <a:ext cx="3000000" cy="3000000"/>
        </p:xfrm>
        <a:graphic>
          <a:graphicData uri="http://schemas.openxmlformats.org/drawingml/2006/table">
            <a:tbl>
              <a:tblPr>
                <a:noFill/>
                <a:tableStyleId>{D1A0816F-ABE0-4F99-AF30-C8E9DE32E818}</a:tableStyleId>
              </a:tblPr>
              <a:tblGrid>
                <a:gridCol w="821450"/>
                <a:gridCol w="821450"/>
                <a:gridCol w="821450"/>
                <a:gridCol w="821450"/>
              </a:tblGrid>
              <a:tr h="241650">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75" name="Google Shape;75;p14"/>
          <p:cNvSpPr/>
          <p:nvPr/>
        </p:nvSpPr>
        <p:spPr>
          <a:xfrm>
            <a:off x="5154825" y="3536048"/>
            <a:ext cx="722400" cy="99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5975583" y="3069166"/>
            <a:ext cx="722400" cy="1457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6796341" y="1919075"/>
            <a:ext cx="722400" cy="260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7617100" y="2163901"/>
            <a:ext cx="722400" cy="2363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79" name="Google Shape;79;p14"/>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p:nvPr/>
        </p:nvSpPr>
        <p:spPr>
          <a:xfrm>
            <a:off x="0" y="0"/>
            <a:ext cx="45804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 name="Google Shape;85;p15"/>
          <p:cNvSpPr txBox="1"/>
          <p:nvPr>
            <p:ph type="title"/>
          </p:nvPr>
        </p:nvSpPr>
        <p:spPr>
          <a:xfrm>
            <a:off x="265500" y="1830600"/>
            <a:ext cx="4045200" cy="1482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lt1"/>
                </a:solidFill>
              </a:rPr>
              <a:t>The solution</a:t>
            </a:r>
            <a:endParaRPr>
              <a:solidFill>
                <a:schemeClr val="lt1"/>
              </a:solidFill>
            </a:endParaRPr>
          </a:p>
        </p:txBody>
      </p:sp>
      <p:sp>
        <p:nvSpPr>
          <p:cNvPr id="86" name="Google Shape;86;p15"/>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Show how you solve the problem you identified.</a:t>
            </a:r>
            <a:endParaRPr sz="1800"/>
          </a:p>
          <a:p>
            <a:pPr indent="0" lvl="0" marL="0" rtl="0" algn="l">
              <a:spcBef>
                <a:spcPts val="1200"/>
              </a:spcBef>
              <a:spcAft>
                <a:spcPts val="0"/>
              </a:spcAft>
              <a:buNone/>
            </a:pPr>
            <a:r>
              <a:rPr lang="en" sz="1800"/>
              <a:t>How far can your solution reach?</a:t>
            </a:r>
            <a:endParaRPr sz="1800"/>
          </a:p>
          <a:p>
            <a:pPr indent="0" lvl="0" marL="0" rtl="0" algn="l">
              <a:spcBef>
                <a:spcPts val="1200"/>
              </a:spcBef>
              <a:spcAft>
                <a:spcPts val="1200"/>
              </a:spcAft>
              <a:buNone/>
            </a:pPr>
            <a:r>
              <a:rPr lang="en" sz="1800"/>
              <a:t>What will be different when the problem is solved (by you)?</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6"/>
          <p:cNvSpPr/>
          <p:nvPr/>
        </p:nvSpPr>
        <p:spPr>
          <a:xfrm>
            <a:off x="4565825" y="0"/>
            <a:ext cx="45804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2" name="Google Shape;92;p16"/>
          <p:cNvSpPr/>
          <p:nvPr/>
        </p:nvSpPr>
        <p:spPr>
          <a:xfrm>
            <a:off x="0" y="0"/>
            <a:ext cx="4580400" cy="5143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3" name="Google Shape;93;p16"/>
          <p:cNvSpPr txBox="1"/>
          <p:nvPr>
            <p:ph type="title"/>
          </p:nvPr>
        </p:nvSpPr>
        <p:spPr>
          <a:xfrm>
            <a:off x="265500" y="1830600"/>
            <a:ext cx="4045200" cy="1482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accent4"/>
                </a:solidFill>
              </a:rPr>
              <a:t>The </a:t>
            </a:r>
            <a:r>
              <a:rPr lang="en">
                <a:solidFill>
                  <a:schemeClr val="accent4"/>
                </a:solidFill>
              </a:rPr>
              <a:t>results</a:t>
            </a:r>
            <a:endParaRPr>
              <a:solidFill>
                <a:schemeClr val="accent4"/>
              </a:solidFill>
            </a:endParaRPr>
          </a:p>
        </p:txBody>
      </p:sp>
      <p:sp>
        <p:nvSpPr>
          <p:cNvPr id="94" name="Google Shape;94;p16"/>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solidFill>
                  <a:schemeClr val="lt1"/>
                </a:solidFill>
              </a:rPr>
              <a:t>What proven or unproven results can you show to illustrate what happens once you </a:t>
            </a:r>
            <a:r>
              <a:rPr lang="en" sz="2400">
                <a:solidFill>
                  <a:schemeClr val="lt1"/>
                </a:solidFill>
              </a:rPr>
              <a:t>solve this problem?</a:t>
            </a:r>
            <a:endParaRPr sz="2400">
              <a:solidFill>
                <a:schemeClr val="lt1"/>
              </a:solidFill>
            </a:endParaRPr>
          </a:p>
          <a:p>
            <a:pPr indent="0" lvl="0" marL="0" rtl="0" algn="l">
              <a:spcBef>
                <a:spcPts val="1200"/>
              </a:spcBef>
              <a:spcAft>
                <a:spcPts val="1200"/>
              </a:spcAft>
              <a:buNone/>
            </a:pPr>
            <a:r>
              <a:rPr lang="en" sz="2400">
                <a:solidFill>
                  <a:schemeClr val="lt1"/>
                </a:solidFill>
              </a:rPr>
              <a:t>How will things improve for those experiencing it today and for those who help you solve it?</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98" name="Shape 98"/>
        <p:cNvGrpSpPr/>
        <p:nvPr/>
      </p:nvGrpSpPr>
      <p:grpSpPr>
        <a:xfrm>
          <a:off x="0" y="0"/>
          <a:ext cx="0" cy="0"/>
          <a:chOff x="0" y="0"/>
          <a:chExt cx="0" cy="0"/>
        </a:xfrm>
      </p:grpSpPr>
      <p:sp>
        <p:nvSpPr>
          <p:cNvPr id="99" name="Google Shape;99;p17"/>
          <p:cNvSpPr txBox="1"/>
          <p:nvPr>
            <p:ph type="title"/>
          </p:nvPr>
        </p:nvSpPr>
        <p:spPr>
          <a:xfrm>
            <a:off x="311675" y="798600"/>
            <a:ext cx="6247800" cy="3546300"/>
          </a:xfrm>
          <a:prstGeom prst="rect">
            <a:avLst/>
          </a:prstGeom>
          <a:ln cap="flat" cmpd="sng" w="9525">
            <a:solidFill>
              <a:srgbClr val="EFEFEF"/>
            </a:solidFill>
            <a:prstDash val="solid"/>
            <a:round/>
            <a:headEnd len="sm" w="sm" type="none"/>
            <a:tailEnd len="sm" w="sm" type="none"/>
          </a:ln>
        </p:spPr>
        <p:txBody>
          <a:bodyPr anchorCtr="0" anchor="ctr" bIns="91425" lIns="91425" spcFirstLastPara="1" rIns="91425" wrap="square" tIns="91425">
            <a:normAutofit/>
          </a:bodyPr>
          <a:lstStyle/>
          <a:p>
            <a:pPr indent="0" lvl="0" marL="0" rtl="0" algn="l">
              <a:spcBef>
                <a:spcPts val="0"/>
              </a:spcBef>
              <a:spcAft>
                <a:spcPts val="0"/>
              </a:spcAft>
              <a:buNone/>
            </a:pPr>
            <a:r>
              <a:rPr b="1" lang="en" sz="2000">
                <a:solidFill>
                  <a:schemeClr val="lt1"/>
                </a:solidFill>
              </a:rPr>
              <a:t>Your m</a:t>
            </a:r>
            <a:r>
              <a:rPr b="1" lang="en" sz="2000">
                <a:solidFill>
                  <a:schemeClr val="lt1"/>
                </a:solidFill>
              </a:rPr>
              <a:t>ission statement goes here.</a:t>
            </a:r>
            <a:br>
              <a:rPr b="1" lang="en" sz="4800">
                <a:solidFill>
                  <a:schemeClr val="lt1"/>
                </a:solidFill>
              </a:rPr>
            </a:br>
            <a:br>
              <a:rPr b="1" lang="en" sz="4800">
                <a:solidFill>
                  <a:schemeClr val="lt1"/>
                </a:solidFill>
              </a:rPr>
            </a:br>
            <a:r>
              <a:rPr b="1" lang="en" sz="4800">
                <a:solidFill>
                  <a:schemeClr val="lt1"/>
                </a:solidFill>
              </a:rPr>
              <a:t>New Leaf Paper: </a:t>
            </a:r>
            <a:br>
              <a:rPr b="1" lang="en" sz="4800">
                <a:solidFill>
                  <a:schemeClr val="lt1"/>
                </a:solidFill>
              </a:rPr>
            </a:br>
            <a:r>
              <a:rPr b="1" lang="en" sz="2200">
                <a:solidFill>
                  <a:schemeClr val="lt1"/>
                </a:solidFill>
              </a:rPr>
              <a:t>The mission of New Leaf Paper is to be the leading national source for environmentally responsible, economically sound paper. </a:t>
            </a:r>
            <a:endParaRPr b="1" sz="22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p:nvPr/>
        </p:nvSpPr>
        <p:spPr>
          <a:xfrm>
            <a:off x="0" y="0"/>
            <a:ext cx="9161100" cy="2484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txBox="1"/>
          <p:nvPr>
            <p:ph idx="4294967295" type="title"/>
          </p:nvPr>
        </p:nvSpPr>
        <p:spPr>
          <a:xfrm>
            <a:off x="311700" y="220100"/>
            <a:ext cx="8520600" cy="1012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accent3"/>
                </a:solidFill>
              </a:rPr>
              <a:t>The team</a:t>
            </a:r>
            <a:endParaRPr>
              <a:solidFill>
                <a:schemeClr val="accent3"/>
              </a:solidFill>
            </a:endParaRPr>
          </a:p>
          <a:p>
            <a:pPr indent="0" lvl="0" marL="0" rtl="0" algn="ctr">
              <a:spcBef>
                <a:spcPts val="400"/>
              </a:spcBef>
              <a:spcAft>
                <a:spcPts val="400"/>
              </a:spcAft>
              <a:buNone/>
            </a:pPr>
            <a:r>
              <a:rPr i="1" lang="en" sz="1600">
                <a:solidFill>
                  <a:schemeClr val="accent3"/>
                </a:solidFill>
              </a:rPr>
              <a:t>Answer the question, “Why are we the ones to solve this problem?”</a:t>
            </a:r>
            <a:endParaRPr i="1" sz="1600">
              <a:solidFill>
                <a:schemeClr val="accent3"/>
              </a:solidFill>
            </a:endParaRPr>
          </a:p>
        </p:txBody>
      </p:sp>
      <p:pic>
        <p:nvPicPr>
          <p:cNvPr descr="Corporate headshot of a woman" id="106" name="Google Shape;106;p18"/>
          <p:cNvPicPr preferRelativeResize="0"/>
          <p:nvPr/>
        </p:nvPicPr>
        <p:blipFill>
          <a:blip r:embed="rId3">
            <a:alphaModFix/>
          </a:blip>
          <a:stretch>
            <a:fillRect/>
          </a:stretch>
        </p:blipFill>
        <p:spPr>
          <a:xfrm>
            <a:off x="420725" y="1363020"/>
            <a:ext cx="1644300" cy="1644300"/>
          </a:xfrm>
          <a:prstGeom prst="ellipse">
            <a:avLst/>
          </a:prstGeom>
          <a:noFill/>
          <a:ln>
            <a:noFill/>
          </a:ln>
        </p:spPr>
      </p:pic>
      <p:pic>
        <p:nvPicPr>
          <p:cNvPr descr="Corporate headshot of a man" id="107" name="Google Shape;107;p18"/>
          <p:cNvPicPr preferRelativeResize="0"/>
          <p:nvPr/>
        </p:nvPicPr>
        <p:blipFill>
          <a:blip r:embed="rId4">
            <a:alphaModFix/>
          </a:blip>
          <a:stretch>
            <a:fillRect/>
          </a:stretch>
        </p:blipFill>
        <p:spPr>
          <a:xfrm>
            <a:off x="2638668" y="1363170"/>
            <a:ext cx="1644300" cy="1644000"/>
          </a:xfrm>
          <a:prstGeom prst="ellipse">
            <a:avLst/>
          </a:prstGeom>
          <a:noFill/>
          <a:ln>
            <a:noFill/>
          </a:ln>
        </p:spPr>
      </p:pic>
      <p:pic>
        <p:nvPicPr>
          <p:cNvPr descr="Corporate headshot of a woman" id="108" name="Google Shape;108;p18"/>
          <p:cNvPicPr preferRelativeResize="0"/>
          <p:nvPr/>
        </p:nvPicPr>
        <p:blipFill>
          <a:blip r:embed="rId5">
            <a:alphaModFix/>
          </a:blip>
          <a:stretch>
            <a:fillRect/>
          </a:stretch>
        </p:blipFill>
        <p:spPr>
          <a:xfrm>
            <a:off x="4856629" y="1363008"/>
            <a:ext cx="1644300" cy="1644300"/>
          </a:xfrm>
          <a:prstGeom prst="ellipse">
            <a:avLst/>
          </a:prstGeom>
          <a:noFill/>
          <a:ln>
            <a:noFill/>
          </a:ln>
        </p:spPr>
      </p:pic>
      <p:sp>
        <p:nvSpPr>
          <p:cNvPr id="109" name="Google Shape;109;p18"/>
          <p:cNvSpPr txBox="1"/>
          <p:nvPr>
            <p:ph idx="4294967295" type="title"/>
          </p:nvPr>
        </p:nvSpPr>
        <p:spPr>
          <a:xfrm>
            <a:off x="231725" y="3047794"/>
            <a:ext cx="2022300" cy="578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solidFill>
                  <a:schemeClr val="dk1"/>
                </a:solidFill>
              </a:rPr>
              <a:t>Wendy Writer</a:t>
            </a:r>
            <a:endParaRPr sz="1800">
              <a:solidFill>
                <a:schemeClr val="dk1"/>
              </a:solidFill>
            </a:endParaRPr>
          </a:p>
        </p:txBody>
      </p:sp>
      <p:sp>
        <p:nvSpPr>
          <p:cNvPr id="110" name="Google Shape;110;p18"/>
          <p:cNvSpPr txBox="1"/>
          <p:nvPr>
            <p:ph idx="4294967295" type="body"/>
          </p:nvPr>
        </p:nvSpPr>
        <p:spPr>
          <a:xfrm>
            <a:off x="231725" y="3572413"/>
            <a:ext cx="2022300" cy="11538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1200"/>
              </a:spcAft>
              <a:buNone/>
            </a:pPr>
            <a:r>
              <a:rPr lang="en" sz="1200"/>
              <a:t>I have a unique experience that led me down this interesting path to solving the problem we’re talking about!</a:t>
            </a:r>
            <a:endParaRPr sz="1200">
              <a:solidFill>
                <a:schemeClr val="dk2"/>
              </a:solidFill>
            </a:endParaRPr>
          </a:p>
        </p:txBody>
      </p:sp>
      <p:sp>
        <p:nvSpPr>
          <p:cNvPr id="111" name="Google Shape;111;p18"/>
          <p:cNvSpPr txBox="1"/>
          <p:nvPr>
            <p:ph idx="4294967295" type="title"/>
          </p:nvPr>
        </p:nvSpPr>
        <p:spPr>
          <a:xfrm>
            <a:off x="2449668" y="3047794"/>
            <a:ext cx="2022300" cy="578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solidFill>
                  <a:schemeClr val="dk1"/>
                </a:solidFill>
              </a:rPr>
              <a:t>Ronny Reader</a:t>
            </a:r>
            <a:endParaRPr sz="1800">
              <a:solidFill>
                <a:schemeClr val="dk1"/>
              </a:solidFill>
            </a:endParaRPr>
          </a:p>
        </p:txBody>
      </p:sp>
      <p:sp>
        <p:nvSpPr>
          <p:cNvPr id="112" name="Google Shape;112;p18"/>
          <p:cNvSpPr txBox="1"/>
          <p:nvPr>
            <p:ph idx="4294967295" type="title"/>
          </p:nvPr>
        </p:nvSpPr>
        <p:spPr>
          <a:xfrm>
            <a:off x="4667629" y="3047794"/>
            <a:ext cx="2022300" cy="578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solidFill>
                  <a:schemeClr val="dk1"/>
                </a:solidFill>
              </a:rPr>
              <a:t>Abby Author</a:t>
            </a:r>
            <a:endParaRPr sz="1800">
              <a:solidFill>
                <a:schemeClr val="dk1"/>
              </a:solidFill>
            </a:endParaRPr>
          </a:p>
        </p:txBody>
      </p:sp>
      <p:sp>
        <p:nvSpPr>
          <p:cNvPr id="113" name="Google Shape;113;p18"/>
          <p:cNvSpPr txBox="1"/>
          <p:nvPr>
            <p:ph idx="4294967295" type="body"/>
          </p:nvPr>
        </p:nvSpPr>
        <p:spPr>
          <a:xfrm>
            <a:off x="2449668" y="3572413"/>
            <a:ext cx="2022300" cy="1153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200"/>
              <a:t>My work ran into this situation that led me to my co-founders who are also solving this problem!</a:t>
            </a:r>
            <a:endParaRPr sz="1200">
              <a:solidFill>
                <a:schemeClr val="dk2"/>
              </a:solidFill>
            </a:endParaRPr>
          </a:p>
        </p:txBody>
      </p:sp>
      <p:sp>
        <p:nvSpPr>
          <p:cNvPr id="114" name="Google Shape;114;p18"/>
          <p:cNvSpPr txBox="1"/>
          <p:nvPr>
            <p:ph idx="4294967295" type="body"/>
          </p:nvPr>
        </p:nvSpPr>
        <p:spPr>
          <a:xfrm>
            <a:off x="4667629" y="3572413"/>
            <a:ext cx="2022300" cy="1153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200"/>
              <a:t>These are the qualifications that back my contributions to this project.</a:t>
            </a:r>
            <a:endParaRPr sz="1200">
              <a:solidFill>
                <a:schemeClr val="dk2"/>
              </a:solidFill>
            </a:endParaRPr>
          </a:p>
        </p:txBody>
      </p:sp>
      <p:pic>
        <p:nvPicPr>
          <p:cNvPr descr="Corporate headshot of a man" id="115" name="Google Shape;115;p18"/>
          <p:cNvPicPr preferRelativeResize="0"/>
          <p:nvPr/>
        </p:nvPicPr>
        <p:blipFill>
          <a:blip r:embed="rId6">
            <a:alphaModFix/>
          </a:blip>
          <a:stretch>
            <a:fillRect/>
          </a:stretch>
        </p:blipFill>
        <p:spPr>
          <a:xfrm>
            <a:off x="7074590" y="1363020"/>
            <a:ext cx="1644300" cy="1644300"/>
          </a:xfrm>
          <a:prstGeom prst="ellipse">
            <a:avLst/>
          </a:prstGeom>
          <a:noFill/>
          <a:ln>
            <a:noFill/>
          </a:ln>
        </p:spPr>
      </p:pic>
      <p:sp>
        <p:nvSpPr>
          <p:cNvPr id="116" name="Google Shape;116;p18"/>
          <p:cNvSpPr txBox="1"/>
          <p:nvPr>
            <p:ph idx="4294967295" type="title"/>
          </p:nvPr>
        </p:nvSpPr>
        <p:spPr>
          <a:xfrm>
            <a:off x="6885590" y="3047794"/>
            <a:ext cx="2022300" cy="578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solidFill>
                  <a:schemeClr val="dk1"/>
                </a:solidFill>
              </a:rPr>
              <a:t>Berry Books</a:t>
            </a:r>
            <a:endParaRPr sz="1800">
              <a:solidFill>
                <a:schemeClr val="dk1"/>
              </a:solidFill>
            </a:endParaRPr>
          </a:p>
        </p:txBody>
      </p:sp>
      <p:sp>
        <p:nvSpPr>
          <p:cNvPr id="117" name="Google Shape;117;p18"/>
          <p:cNvSpPr txBox="1"/>
          <p:nvPr>
            <p:ph idx="4294967295" type="body"/>
          </p:nvPr>
        </p:nvSpPr>
        <p:spPr>
          <a:xfrm>
            <a:off x="6885590" y="3572413"/>
            <a:ext cx="2022300" cy="1153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200"/>
              <a:t>My passion for X led me to Y, which is how I’m connecting our problem to solvers like you!</a:t>
            </a:r>
            <a:endParaRPr sz="12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p:nvPr/>
        </p:nvSpPr>
        <p:spPr>
          <a:xfrm>
            <a:off x="12550" y="12550"/>
            <a:ext cx="43149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3" name="Google Shape;123;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124" name="Google Shape;124;p19"/>
          <p:cNvCxnSpPr/>
          <p:nvPr/>
        </p:nvCxnSpPr>
        <p:spPr>
          <a:xfrm rot="10800000">
            <a:off x="680050" y="2152465"/>
            <a:ext cx="0" cy="837900"/>
          </a:xfrm>
          <a:prstGeom prst="straightConnector1">
            <a:avLst/>
          </a:prstGeom>
          <a:noFill/>
          <a:ln cap="flat" cmpd="sng" w="9525">
            <a:solidFill>
              <a:schemeClr val="accent2"/>
            </a:solidFill>
            <a:prstDash val="solid"/>
            <a:round/>
            <a:headEnd len="med" w="med" type="none"/>
            <a:tailEnd len="med" w="med" type="oval"/>
          </a:ln>
        </p:spPr>
      </p:cxnSp>
      <p:sp>
        <p:nvSpPr>
          <p:cNvPr id="125" name="Google Shape;125;p19"/>
          <p:cNvSpPr txBox="1"/>
          <p:nvPr>
            <p:ph type="title"/>
          </p:nvPr>
        </p:nvSpPr>
        <p:spPr>
          <a:xfrm>
            <a:off x="727112" y="1995899"/>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800">
                <a:solidFill>
                  <a:schemeClr val="accent3"/>
                </a:solidFill>
              </a:rPr>
              <a:t>January 20XX</a:t>
            </a:r>
            <a:endParaRPr sz="1800">
              <a:solidFill>
                <a:schemeClr val="accent3"/>
              </a:solidFill>
            </a:endParaRPr>
          </a:p>
        </p:txBody>
      </p:sp>
      <p:sp>
        <p:nvSpPr>
          <p:cNvPr id="126" name="Google Shape;126;p19"/>
          <p:cNvSpPr txBox="1"/>
          <p:nvPr>
            <p:ph idx="1" type="body"/>
          </p:nvPr>
        </p:nvSpPr>
        <p:spPr>
          <a:xfrm>
            <a:off x="727112" y="2285925"/>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EFEFEF"/>
                </a:solidFill>
              </a:rPr>
              <a:t>Problem Identification</a:t>
            </a:r>
            <a:endParaRPr sz="1200">
              <a:solidFill>
                <a:srgbClr val="EFEFEF"/>
              </a:solidFill>
            </a:endParaRPr>
          </a:p>
        </p:txBody>
      </p:sp>
      <p:cxnSp>
        <p:nvCxnSpPr>
          <p:cNvPr id="127" name="Google Shape;127;p19"/>
          <p:cNvCxnSpPr/>
          <p:nvPr/>
        </p:nvCxnSpPr>
        <p:spPr>
          <a:xfrm>
            <a:off x="2114150" y="3375004"/>
            <a:ext cx="0" cy="837900"/>
          </a:xfrm>
          <a:prstGeom prst="straightConnector1">
            <a:avLst/>
          </a:prstGeom>
          <a:noFill/>
          <a:ln cap="flat" cmpd="sng" w="9525">
            <a:solidFill>
              <a:schemeClr val="accent2"/>
            </a:solidFill>
            <a:prstDash val="solid"/>
            <a:round/>
            <a:headEnd len="med" w="med" type="none"/>
            <a:tailEnd len="med" w="med" type="oval"/>
          </a:ln>
        </p:spPr>
      </p:cxnSp>
      <p:sp>
        <p:nvSpPr>
          <p:cNvPr id="128" name="Google Shape;128;p19"/>
          <p:cNvSpPr txBox="1"/>
          <p:nvPr>
            <p:ph type="title"/>
          </p:nvPr>
        </p:nvSpPr>
        <p:spPr>
          <a:xfrm>
            <a:off x="2161212" y="3974191"/>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800">
                <a:solidFill>
                  <a:schemeClr val="accent3"/>
                </a:solidFill>
              </a:rPr>
              <a:t>March 20XX</a:t>
            </a:r>
            <a:endParaRPr sz="1800">
              <a:solidFill>
                <a:schemeClr val="accent3"/>
              </a:solidFill>
            </a:endParaRPr>
          </a:p>
        </p:txBody>
      </p:sp>
      <p:sp>
        <p:nvSpPr>
          <p:cNvPr id="129" name="Google Shape;129;p19"/>
          <p:cNvSpPr txBox="1"/>
          <p:nvPr>
            <p:ph idx="1" type="body"/>
          </p:nvPr>
        </p:nvSpPr>
        <p:spPr>
          <a:xfrm>
            <a:off x="2161212" y="4264217"/>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EFEFEF"/>
                </a:solidFill>
              </a:rPr>
              <a:t>Team milestone</a:t>
            </a:r>
            <a:endParaRPr sz="1200">
              <a:solidFill>
                <a:srgbClr val="EFEFEF"/>
              </a:solidFill>
            </a:endParaRPr>
          </a:p>
        </p:txBody>
      </p:sp>
      <p:cxnSp>
        <p:nvCxnSpPr>
          <p:cNvPr id="130" name="Google Shape;130;p19"/>
          <p:cNvCxnSpPr/>
          <p:nvPr/>
        </p:nvCxnSpPr>
        <p:spPr>
          <a:xfrm rot="10800000">
            <a:off x="4232825" y="2145365"/>
            <a:ext cx="0" cy="837900"/>
          </a:xfrm>
          <a:prstGeom prst="straightConnector1">
            <a:avLst/>
          </a:prstGeom>
          <a:noFill/>
          <a:ln cap="flat" cmpd="sng" w="9525">
            <a:solidFill>
              <a:schemeClr val="accent2"/>
            </a:solidFill>
            <a:prstDash val="solid"/>
            <a:round/>
            <a:headEnd len="med" w="med" type="none"/>
            <a:tailEnd len="med" w="med" type="oval"/>
          </a:ln>
        </p:spPr>
      </p:cxnSp>
      <p:sp>
        <p:nvSpPr>
          <p:cNvPr id="131" name="Google Shape;131;p19"/>
          <p:cNvSpPr txBox="1"/>
          <p:nvPr>
            <p:ph type="title"/>
          </p:nvPr>
        </p:nvSpPr>
        <p:spPr>
          <a:xfrm>
            <a:off x="4279887" y="1995911"/>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800">
                <a:solidFill>
                  <a:schemeClr val="accent4"/>
                </a:solidFill>
              </a:rPr>
              <a:t>June 20XX</a:t>
            </a:r>
            <a:endParaRPr b="1" sz="1800">
              <a:solidFill>
                <a:schemeClr val="accent4"/>
              </a:solidFill>
            </a:endParaRPr>
          </a:p>
        </p:txBody>
      </p:sp>
      <p:sp>
        <p:nvSpPr>
          <p:cNvPr id="132" name="Google Shape;132;p19"/>
          <p:cNvSpPr txBox="1"/>
          <p:nvPr>
            <p:ph idx="1" type="body"/>
          </p:nvPr>
        </p:nvSpPr>
        <p:spPr>
          <a:xfrm>
            <a:off x="4279887" y="2285937"/>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Stakeholder Involvement</a:t>
            </a:r>
            <a:endParaRPr sz="1200">
              <a:solidFill>
                <a:schemeClr val="dk2"/>
              </a:solidFill>
            </a:endParaRPr>
          </a:p>
        </p:txBody>
      </p:sp>
      <p:cxnSp>
        <p:nvCxnSpPr>
          <p:cNvPr id="133" name="Google Shape;133;p19"/>
          <p:cNvCxnSpPr/>
          <p:nvPr/>
        </p:nvCxnSpPr>
        <p:spPr>
          <a:xfrm>
            <a:off x="4957475" y="3375021"/>
            <a:ext cx="0" cy="837900"/>
          </a:xfrm>
          <a:prstGeom prst="straightConnector1">
            <a:avLst/>
          </a:prstGeom>
          <a:noFill/>
          <a:ln cap="flat" cmpd="sng" w="9525">
            <a:solidFill>
              <a:schemeClr val="accent4"/>
            </a:solidFill>
            <a:prstDash val="solid"/>
            <a:round/>
            <a:headEnd len="med" w="med" type="none"/>
            <a:tailEnd len="med" w="med" type="oval"/>
          </a:ln>
        </p:spPr>
      </p:cxnSp>
      <p:sp>
        <p:nvSpPr>
          <p:cNvPr id="134" name="Google Shape;134;p19"/>
          <p:cNvSpPr txBox="1"/>
          <p:nvPr>
            <p:ph type="title"/>
          </p:nvPr>
        </p:nvSpPr>
        <p:spPr>
          <a:xfrm>
            <a:off x="5004537" y="3970916"/>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800">
                <a:solidFill>
                  <a:schemeClr val="accent4"/>
                </a:solidFill>
              </a:rPr>
              <a:t>July 20XX</a:t>
            </a:r>
            <a:endParaRPr b="1" sz="1800">
              <a:solidFill>
                <a:schemeClr val="accent4"/>
              </a:solidFill>
            </a:endParaRPr>
          </a:p>
        </p:txBody>
      </p:sp>
      <p:sp>
        <p:nvSpPr>
          <p:cNvPr id="135" name="Google Shape;135;p19"/>
          <p:cNvSpPr txBox="1"/>
          <p:nvPr>
            <p:ph idx="1" type="body"/>
          </p:nvPr>
        </p:nvSpPr>
        <p:spPr>
          <a:xfrm>
            <a:off x="5004537" y="4260942"/>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Project milestone</a:t>
            </a:r>
            <a:endParaRPr sz="1200"/>
          </a:p>
        </p:txBody>
      </p:sp>
      <p:cxnSp>
        <p:nvCxnSpPr>
          <p:cNvPr id="136" name="Google Shape;136;p19"/>
          <p:cNvCxnSpPr/>
          <p:nvPr/>
        </p:nvCxnSpPr>
        <p:spPr>
          <a:xfrm rot="10800000">
            <a:off x="7080781" y="2145365"/>
            <a:ext cx="0" cy="837900"/>
          </a:xfrm>
          <a:prstGeom prst="straightConnector1">
            <a:avLst/>
          </a:prstGeom>
          <a:noFill/>
          <a:ln cap="flat" cmpd="sng" w="9525">
            <a:solidFill>
              <a:schemeClr val="accent4"/>
            </a:solidFill>
            <a:prstDash val="solid"/>
            <a:round/>
            <a:headEnd len="med" w="med" type="none"/>
            <a:tailEnd len="med" w="med" type="oval"/>
          </a:ln>
        </p:spPr>
      </p:cxnSp>
      <p:sp>
        <p:nvSpPr>
          <p:cNvPr id="137" name="Google Shape;137;p19"/>
          <p:cNvSpPr txBox="1"/>
          <p:nvPr>
            <p:ph type="title"/>
          </p:nvPr>
        </p:nvSpPr>
        <p:spPr>
          <a:xfrm>
            <a:off x="7127837" y="1995911"/>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800">
                <a:solidFill>
                  <a:schemeClr val="accent4"/>
                </a:solidFill>
              </a:rPr>
              <a:t>October 20XX</a:t>
            </a:r>
            <a:endParaRPr b="1" sz="1800">
              <a:solidFill>
                <a:schemeClr val="accent4"/>
              </a:solidFill>
            </a:endParaRPr>
          </a:p>
        </p:txBody>
      </p:sp>
      <p:sp>
        <p:nvSpPr>
          <p:cNvPr id="138" name="Google Shape;138;p19"/>
          <p:cNvSpPr txBox="1"/>
          <p:nvPr>
            <p:ph idx="1" type="body"/>
          </p:nvPr>
        </p:nvSpPr>
        <p:spPr>
          <a:xfrm>
            <a:off x="7127837" y="2285937"/>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Event, conference, or other notable activity</a:t>
            </a:r>
            <a:endParaRPr sz="1200">
              <a:solidFill>
                <a:schemeClr val="dk2"/>
              </a:solidFill>
            </a:endParaRPr>
          </a:p>
        </p:txBody>
      </p:sp>
      <p:graphicFrame>
        <p:nvGraphicFramePr>
          <p:cNvPr id="139" name="Google Shape;139;p19"/>
          <p:cNvGraphicFramePr/>
          <p:nvPr/>
        </p:nvGraphicFramePr>
        <p:xfrm>
          <a:off x="323100" y="2983265"/>
          <a:ext cx="3000000" cy="3000000"/>
        </p:xfrm>
        <a:graphic>
          <a:graphicData uri="http://schemas.openxmlformats.org/drawingml/2006/table">
            <a:tbl>
              <a:tblPr>
                <a:noFill/>
                <a:tableStyleId>{D1A0816F-ABE0-4F99-AF30-C8E9DE32E818}</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43" name="Shape 143"/>
        <p:cNvGrpSpPr/>
        <p:nvPr/>
      </p:nvGrpSpPr>
      <p:grpSpPr>
        <a:xfrm>
          <a:off x="0" y="0"/>
          <a:ext cx="0" cy="0"/>
          <a:chOff x="0" y="0"/>
          <a:chExt cx="0" cy="0"/>
        </a:xfrm>
      </p:grpSpPr>
      <p:sp>
        <p:nvSpPr>
          <p:cNvPr id="144" name="Google Shape;144;p20"/>
          <p:cNvSpPr txBox="1"/>
          <p:nvPr>
            <p:ph type="title"/>
          </p:nvPr>
        </p:nvSpPr>
        <p:spPr>
          <a:xfrm>
            <a:off x="460950" y="2065350"/>
            <a:ext cx="3687300" cy="1012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EFEFEF"/>
                </a:solidFill>
              </a:rPr>
              <a:t>Appendix</a:t>
            </a:r>
            <a:endParaRPr b="1">
              <a:solidFill>
                <a:srgbClr val="EFEFEF"/>
              </a:solidFill>
            </a:endParaRPr>
          </a:p>
        </p:txBody>
      </p:sp>
      <p:sp>
        <p:nvSpPr>
          <p:cNvPr id="145" name="Google Shape;145;p20"/>
          <p:cNvSpPr txBox="1"/>
          <p:nvPr/>
        </p:nvSpPr>
        <p:spPr>
          <a:xfrm>
            <a:off x="4563150" y="572850"/>
            <a:ext cx="4119900" cy="3997800"/>
          </a:xfrm>
          <a:prstGeom prst="rect">
            <a:avLst/>
          </a:prstGeom>
          <a:solidFill>
            <a:schemeClr val="accent3"/>
          </a:solidFill>
          <a:ln>
            <a:noFill/>
          </a:ln>
          <a:effectLst>
            <a:outerShdw blurRad="71438" rotWithShape="0" algn="bl" dir="5400000" dist="161925">
              <a:srgbClr val="000000">
                <a:alpha val="51000"/>
              </a:srgbClr>
            </a:outerShdw>
          </a:effectLst>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i="1" lang="en" sz="1800">
                <a:solidFill>
                  <a:schemeClr val="dk1"/>
                </a:solidFill>
                <a:latin typeface="Roboto"/>
                <a:ea typeface="Roboto"/>
                <a:cs typeface="Roboto"/>
                <a:sym typeface="Roboto"/>
              </a:rPr>
              <a:t>Show the audience you anticipated their questions. </a:t>
            </a:r>
            <a:endParaRPr b="1" i="1" sz="1800">
              <a:solidFill>
                <a:schemeClr val="dk1"/>
              </a:solidFill>
              <a:latin typeface="Roboto"/>
              <a:ea typeface="Roboto"/>
              <a:cs typeface="Roboto"/>
              <a:sym typeface="Roboto"/>
            </a:endParaRPr>
          </a:p>
          <a:p>
            <a:pPr indent="0" lvl="0" marL="0" rtl="0" algn="l">
              <a:lnSpc>
                <a:spcPct val="115000"/>
              </a:lnSpc>
              <a:spcBef>
                <a:spcPts val="1000"/>
              </a:spcBef>
              <a:spcAft>
                <a:spcPts val="1000"/>
              </a:spcAft>
              <a:buNone/>
            </a:pPr>
            <a:r>
              <a:rPr i="1" lang="en" sz="1600">
                <a:solidFill>
                  <a:schemeClr val="dk1"/>
                </a:solidFill>
                <a:latin typeface="Roboto"/>
                <a:ea typeface="Roboto"/>
                <a:cs typeface="Roboto"/>
                <a:sym typeface="Roboto"/>
              </a:rPr>
              <a:t>Leave room for Q&amp;A, but use the Appendix as a way to show that you both thought about those questions and have solid answers with supporting information. Let the audience test their understanding of the problem and the solution you’ve outlined - questions give them a chance to talk themselves into your approach, and give you a chance to show mastery of the subject.</a:t>
            </a:r>
            <a:endParaRPr sz="1600">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9" name="Shape 149"/>
        <p:cNvGrpSpPr/>
        <p:nvPr/>
      </p:nvGrpSpPr>
      <p:grpSpPr>
        <a:xfrm>
          <a:off x="0" y="0"/>
          <a:ext cx="0" cy="0"/>
          <a:chOff x="0" y="0"/>
          <a:chExt cx="0" cy="0"/>
        </a:xfrm>
      </p:grpSpPr>
      <p:sp>
        <p:nvSpPr>
          <p:cNvPr id="150" name="Google Shape;150;p21"/>
          <p:cNvSpPr/>
          <p:nvPr/>
        </p:nvSpPr>
        <p:spPr>
          <a:xfrm>
            <a:off x="12550" y="12550"/>
            <a:ext cx="43149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51" name="Google Shape;151;p2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my solution works</a:t>
            </a:r>
            <a:endParaRPr/>
          </a:p>
        </p:txBody>
      </p:sp>
      <p:cxnSp>
        <p:nvCxnSpPr>
          <p:cNvPr id="152" name="Google Shape;152;p21"/>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53" name="Google Shape;153;p21"/>
          <p:cNvSpPr txBox="1"/>
          <p:nvPr>
            <p:ph type="title"/>
          </p:nvPr>
        </p:nvSpPr>
        <p:spPr>
          <a:xfrm>
            <a:off x="976112" y="2384687"/>
            <a:ext cx="1814100" cy="392100"/>
          </a:xfrm>
          <a:prstGeom prst="rect">
            <a:avLst/>
          </a:prstGeom>
          <a:solidFill>
            <a:schemeClr val="accent3"/>
          </a:solidFill>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700">
                <a:solidFill>
                  <a:schemeClr val="accent2"/>
                </a:solidFill>
              </a:rPr>
              <a:t>Step 1</a:t>
            </a:r>
            <a:endParaRPr b="1" sz="1700">
              <a:solidFill>
                <a:schemeClr val="accent2"/>
              </a:solidFill>
            </a:endParaRPr>
          </a:p>
        </p:txBody>
      </p:sp>
      <p:sp>
        <p:nvSpPr>
          <p:cNvPr id="154" name="Google Shape;154;p21"/>
          <p:cNvSpPr txBox="1"/>
          <p:nvPr>
            <p:ph idx="1" type="body"/>
          </p:nvPr>
        </p:nvSpPr>
        <p:spPr>
          <a:xfrm>
            <a:off x="976112" y="2737888"/>
            <a:ext cx="1814100" cy="578700"/>
          </a:xfrm>
          <a:prstGeom prst="rect">
            <a:avLst/>
          </a:prstGeom>
          <a:solidFill>
            <a:schemeClr val="accent3"/>
          </a:solidFill>
        </p:spPr>
        <p:txBody>
          <a:bodyPr anchorCtr="0" anchor="t" bIns="91425" lIns="91425" spcFirstLastPara="1" rIns="91425" wrap="square" tIns="91425">
            <a:normAutofit/>
          </a:bodyPr>
          <a:lstStyle/>
          <a:p>
            <a:pPr indent="0" lvl="0" marL="0" rtl="0" algn="l">
              <a:spcBef>
                <a:spcPts val="0"/>
              </a:spcBef>
              <a:spcAft>
                <a:spcPts val="1200"/>
              </a:spcAft>
              <a:buNone/>
            </a:pPr>
            <a:r>
              <a:rPr b="1" lang="en" sz="1200">
                <a:solidFill>
                  <a:schemeClr val="accent2"/>
                </a:solidFill>
              </a:rPr>
              <a:t>I use this publicly available resource</a:t>
            </a:r>
            <a:endParaRPr b="1" sz="1200">
              <a:solidFill>
                <a:schemeClr val="accent2"/>
              </a:solidFill>
            </a:endParaRPr>
          </a:p>
        </p:txBody>
      </p:sp>
      <p:cxnSp>
        <p:nvCxnSpPr>
          <p:cNvPr id="155" name="Google Shape;155;p21"/>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56" name="Google Shape;156;p21"/>
          <p:cNvSpPr txBox="1"/>
          <p:nvPr>
            <p:ph type="title"/>
          </p:nvPr>
        </p:nvSpPr>
        <p:spPr>
          <a:xfrm>
            <a:off x="3442812" y="2241076"/>
            <a:ext cx="1814100" cy="392100"/>
          </a:xfrm>
          <a:prstGeom prst="rect">
            <a:avLst/>
          </a:prstGeom>
          <a:solidFill>
            <a:schemeClr val="accent3"/>
          </a:solidFill>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700">
                <a:solidFill>
                  <a:schemeClr val="accent2"/>
                </a:solidFill>
              </a:rPr>
              <a:t>Step 2</a:t>
            </a:r>
            <a:endParaRPr b="1" sz="1700">
              <a:solidFill>
                <a:schemeClr val="accent2"/>
              </a:solidFill>
            </a:endParaRPr>
          </a:p>
        </p:txBody>
      </p:sp>
      <p:sp>
        <p:nvSpPr>
          <p:cNvPr id="157" name="Google Shape;157;p21"/>
          <p:cNvSpPr txBox="1"/>
          <p:nvPr>
            <p:ph idx="1" type="body"/>
          </p:nvPr>
        </p:nvSpPr>
        <p:spPr>
          <a:xfrm>
            <a:off x="3442812" y="2585501"/>
            <a:ext cx="1814100" cy="578700"/>
          </a:xfrm>
          <a:prstGeom prst="rect">
            <a:avLst/>
          </a:prstGeom>
          <a:solidFill>
            <a:schemeClr val="accent3"/>
          </a:solidFill>
        </p:spPr>
        <p:txBody>
          <a:bodyPr anchorCtr="0" anchor="t" bIns="91425" lIns="91425" spcFirstLastPara="1" rIns="91425" wrap="square" tIns="91425">
            <a:normAutofit fontScale="85000"/>
          </a:bodyPr>
          <a:lstStyle/>
          <a:p>
            <a:pPr indent="0" lvl="0" marL="0" rtl="0" algn="l">
              <a:spcBef>
                <a:spcPts val="0"/>
              </a:spcBef>
              <a:spcAft>
                <a:spcPts val="1200"/>
              </a:spcAft>
              <a:buNone/>
            </a:pPr>
            <a:r>
              <a:rPr b="1" lang="en" sz="1200">
                <a:solidFill>
                  <a:schemeClr val="accent2"/>
                </a:solidFill>
              </a:rPr>
              <a:t>Really cool things happen when X is introduced</a:t>
            </a:r>
            <a:endParaRPr b="1" sz="1200">
              <a:solidFill>
                <a:schemeClr val="accent2"/>
              </a:solidFill>
            </a:endParaRPr>
          </a:p>
        </p:txBody>
      </p:sp>
      <p:cxnSp>
        <p:nvCxnSpPr>
          <p:cNvPr id="158" name="Google Shape;158;p21"/>
          <p:cNvCxnSpPr/>
          <p:nvPr/>
        </p:nvCxnSpPr>
        <p:spPr>
          <a:xfrm>
            <a:off x="6457563" y="2053100"/>
            <a:ext cx="0" cy="1038600"/>
          </a:xfrm>
          <a:prstGeom prst="straightConnector1">
            <a:avLst/>
          </a:prstGeom>
          <a:noFill/>
          <a:ln cap="flat" cmpd="sng" w="9525">
            <a:solidFill>
              <a:schemeClr val="dk1"/>
            </a:solidFill>
            <a:prstDash val="solid"/>
            <a:round/>
            <a:headEnd len="med" w="med" type="none"/>
            <a:tailEnd len="med" w="med" type="none"/>
          </a:ln>
        </p:spPr>
      </p:cxnSp>
      <p:sp>
        <p:nvSpPr>
          <p:cNvPr id="159" name="Google Shape;159;p21"/>
          <p:cNvSpPr txBox="1"/>
          <p:nvPr>
            <p:ph type="title"/>
          </p:nvPr>
        </p:nvSpPr>
        <p:spPr>
          <a:xfrm>
            <a:off x="6504637" y="1929945"/>
            <a:ext cx="1814100" cy="392100"/>
          </a:xfrm>
          <a:prstGeom prst="rect">
            <a:avLst/>
          </a:prstGeom>
          <a:solidFill>
            <a:schemeClr val="accent3"/>
          </a:solidFill>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700">
                <a:solidFill>
                  <a:schemeClr val="accent2"/>
                </a:solidFill>
              </a:rPr>
              <a:t>Step 3</a:t>
            </a:r>
            <a:endParaRPr b="1" sz="1700">
              <a:solidFill>
                <a:schemeClr val="accent2"/>
              </a:solidFill>
            </a:endParaRPr>
          </a:p>
        </p:txBody>
      </p:sp>
      <p:sp>
        <p:nvSpPr>
          <p:cNvPr id="160" name="Google Shape;160;p21"/>
          <p:cNvSpPr txBox="1"/>
          <p:nvPr>
            <p:ph idx="1" type="body"/>
          </p:nvPr>
        </p:nvSpPr>
        <p:spPr>
          <a:xfrm>
            <a:off x="6504637" y="2282396"/>
            <a:ext cx="1814100" cy="578700"/>
          </a:xfrm>
          <a:prstGeom prst="rect">
            <a:avLst/>
          </a:prstGeom>
          <a:solidFill>
            <a:schemeClr val="accent3"/>
          </a:solidFill>
        </p:spPr>
        <p:txBody>
          <a:bodyPr anchorCtr="0" anchor="t" bIns="91425" lIns="91425" spcFirstLastPara="1" rIns="91425" wrap="square" tIns="91425">
            <a:normAutofit fontScale="70000" lnSpcReduction="20000"/>
          </a:bodyPr>
          <a:lstStyle/>
          <a:p>
            <a:pPr indent="0" lvl="0" marL="0" rtl="0" algn="l">
              <a:spcBef>
                <a:spcPts val="0"/>
              </a:spcBef>
              <a:spcAft>
                <a:spcPts val="1200"/>
              </a:spcAft>
              <a:buNone/>
            </a:pPr>
            <a:r>
              <a:rPr b="1" lang="en" sz="1200">
                <a:solidFill>
                  <a:schemeClr val="accent2"/>
                </a:solidFill>
              </a:rPr>
              <a:t>This thing turns into Y and </a:t>
            </a:r>
            <a:r>
              <a:rPr b="1" lang="en" sz="1200">
                <a:solidFill>
                  <a:schemeClr val="accent2"/>
                </a:solidFill>
              </a:rPr>
              <a:t>everything</a:t>
            </a:r>
            <a:r>
              <a:rPr b="1" lang="en" sz="1200">
                <a:solidFill>
                  <a:schemeClr val="accent2"/>
                </a:solidFill>
              </a:rPr>
              <a:t> works really well (most of the time)</a:t>
            </a:r>
            <a:endParaRPr b="1" sz="1200">
              <a:solidFill>
                <a:schemeClr val="accent2"/>
              </a:solidFill>
            </a:endParaRPr>
          </a:p>
        </p:txBody>
      </p:sp>
      <p:grpSp>
        <p:nvGrpSpPr>
          <p:cNvPr id="161" name="Google Shape;161;p21"/>
          <p:cNvGrpSpPr/>
          <p:nvPr/>
        </p:nvGrpSpPr>
        <p:grpSpPr>
          <a:xfrm>
            <a:off x="929030" y="3219698"/>
            <a:ext cx="7242834" cy="1520400"/>
            <a:chOff x="929030" y="3219698"/>
            <a:chExt cx="7242834" cy="1520400"/>
          </a:xfrm>
        </p:grpSpPr>
        <p:cxnSp>
          <p:nvCxnSpPr>
            <p:cNvPr id="162" name="Google Shape;162;p21"/>
            <p:cNvCxnSpPr>
              <a:stCxn id="163" idx="6"/>
              <a:endCxn id="164" idx="2"/>
            </p:cNvCxnSpPr>
            <p:nvPr/>
          </p:nvCxnSpPr>
          <p:spPr>
            <a:xfrm>
              <a:off x="1537730" y="3979907"/>
              <a:ext cx="5113800" cy="0"/>
            </a:xfrm>
            <a:prstGeom prst="straightConnector1">
              <a:avLst/>
            </a:prstGeom>
            <a:noFill/>
            <a:ln cap="flat" cmpd="sng" w="19050">
              <a:solidFill>
                <a:srgbClr val="EFEFEF"/>
              </a:solidFill>
              <a:prstDash val="dot"/>
              <a:round/>
              <a:headEnd len="med" w="med" type="none"/>
              <a:tailEnd len="med" w="med" type="none"/>
            </a:ln>
          </p:spPr>
        </p:cxnSp>
        <p:sp>
          <p:nvSpPr>
            <p:cNvPr id="163" name="Google Shape;163;p21"/>
            <p:cNvSpPr/>
            <p:nvPr/>
          </p:nvSpPr>
          <p:spPr>
            <a:xfrm>
              <a:off x="929030" y="3675557"/>
              <a:ext cx="608700" cy="608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1"/>
            <p:cNvSpPr/>
            <p:nvPr/>
          </p:nvSpPr>
          <p:spPr>
            <a:xfrm>
              <a:off x="3801308" y="3394155"/>
              <a:ext cx="1097100" cy="1097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6651464" y="3219698"/>
              <a:ext cx="1520400" cy="1520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